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557" r:id="rId3"/>
    <p:sldId id="558" r:id="rId4"/>
    <p:sldId id="620" r:id="rId5"/>
    <p:sldId id="621" r:id="rId6"/>
    <p:sldId id="584" r:id="rId7"/>
    <p:sldId id="258" r:id="rId8"/>
    <p:sldId id="259" r:id="rId9"/>
    <p:sldId id="260" r:id="rId10"/>
    <p:sldId id="266" r:id="rId11"/>
    <p:sldId id="543" r:id="rId12"/>
    <p:sldId id="544" r:id="rId13"/>
    <p:sldId id="261" r:id="rId14"/>
    <p:sldId id="262" r:id="rId15"/>
    <p:sldId id="428" r:id="rId16"/>
    <p:sldId id="585" r:id="rId17"/>
    <p:sldId id="586" r:id="rId18"/>
    <p:sldId id="587" r:id="rId19"/>
    <p:sldId id="377" r:id="rId20"/>
    <p:sldId id="588" r:id="rId21"/>
    <p:sldId id="589" r:id="rId22"/>
    <p:sldId id="590" r:id="rId23"/>
    <p:sldId id="591" r:id="rId24"/>
    <p:sldId id="592" r:id="rId25"/>
    <p:sldId id="593" r:id="rId26"/>
    <p:sldId id="594" r:id="rId27"/>
    <p:sldId id="595" r:id="rId28"/>
    <p:sldId id="596" r:id="rId29"/>
    <p:sldId id="597" r:id="rId30"/>
    <p:sldId id="598" r:id="rId31"/>
    <p:sldId id="599" r:id="rId32"/>
    <p:sldId id="600" r:id="rId33"/>
    <p:sldId id="601" r:id="rId34"/>
    <p:sldId id="602" r:id="rId35"/>
    <p:sldId id="603" r:id="rId36"/>
    <p:sldId id="604" r:id="rId37"/>
    <p:sldId id="605" r:id="rId38"/>
    <p:sldId id="606" r:id="rId39"/>
    <p:sldId id="607" r:id="rId40"/>
    <p:sldId id="608" r:id="rId41"/>
    <p:sldId id="609" r:id="rId42"/>
    <p:sldId id="610" r:id="rId43"/>
    <p:sldId id="611" r:id="rId44"/>
    <p:sldId id="612" r:id="rId45"/>
    <p:sldId id="613" r:id="rId46"/>
    <p:sldId id="614" r:id="rId47"/>
    <p:sldId id="615" r:id="rId48"/>
    <p:sldId id="385" r:id="rId49"/>
    <p:sldId id="403" r:id="rId50"/>
    <p:sldId id="404" r:id="rId51"/>
    <p:sldId id="405" r:id="rId52"/>
    <p:sldId id="616" r:id="rId53"/>
    <p:sldId id="617" r:id="rId54"/>
    <p:sldId id="618" r:id="rId55"/>
    <p:sldId id="619"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RNA-Seq generation" id="{01C9B4F4-E0CD-AB4A-95E6-EC422ED6907C}">
          <p14:sldIdLst>
            <p14:sldId id="557"/>
            <p14:sldId id="558"/>
          </p14:sldIdLst>
        </p14:section>
        <p14:section name="Transcript Reconstruction from RNA-Seq" id="{5DBB0234-9839-6440-9ACA-3189ECA0E274}">
          <p14:sldIdLst>
            <p14:sldId id="620"/>
            <p14:sldId id="621"/>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37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403"/>
            <p14:sldId id="404"/>
            <p14:sldId id="405"/>
            <p14:sldId id="616"/>
            <p14:sldId id="617"/>
            <p14:sldId id="618"/>
          </p14:sldIdLst>
        </p14:section>
        <p14:section name="hands-on activities" id="{1FACAF10-D889-3641-81C7-10EE3BB6E0ED}">
          <p14:sldIdLst>
            <p14:sldId id="61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37" autoAdjust="0"/>
  </p:normalViewPr>
  <p:slideViewPr>
    <p:cSldViewPr snapToGrid="0" snapToObjects="1">
      <p:cViewPr>
        <p:scale>
          <a:sx n="81" d="100"/>
          <a:sy n="81" d="100"/>
        </p:scale>
        <p:origin x="-960" y="-392"/>
      </p:cViewPr>
      <p:guideLst>
        <p:guide orient="horz" pos="2160"/>
        <p:guide pos="2880"/>
      </p:guideLst>
    </p:cSldViewPr>
  </p:slideViewPr>
  <p:notesTextViewPr>
    <p:cViewPr>
      <p:scale>
        <a:sx n="100" d="100"/>
        <a:sy n="100" d="100"/>
      </p:scale>
      <p:origin x="0" y="0"/>
    </p:cViewPr>
  </p:notesTextViewPr>
  <p:sorterViewPr>
    <p:cViewPr>
      <p:scale>
        <a:sx n="89" d="100"/>
        <a:sy n="89" d="100"/>
      </p:scale>
      <p:origin x="0" y="14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11/12/17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Since the advent of RNA-</a:t>
            </a:r>
            <a:r>
              <a:rPr lang="en-US" baseline="0" dirty="0" err="1" smtClean="0"/>
              <a:t>Seq</a:t>
            </a:r>
            <a:r>
              <a:rPr lang="en-US" baseline="0" dirty="0" smtClean="0"/>
              <a:t> about a decade ago, there has been great progress in the development of bioinformatics tools for performing all of these operations, supporting both genome-guided and genome-free transcriptome reconstruction and analysis.</a:t>
            </a:r>
          </a:p>
          <a:p>
            <a:endParaRPr lang="en-US" baseline="0" dirty="0" smtClean="0"/>
          </a:p>
          <a:p>
            <a:r>
              <a:rPr lang="en-US" baseline="0" dirty="0" smtClean="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Both the genome-guided and genome-free transcript reconstruction approaches share some common algorithmic techniques.</a:t>
            </a:r>
          </a:p>
          <a:p>
            <a:r>
              <a:rPr lang="en-US" baseline="0" dirty="0" smtClean="0"/>
              <a:t>----</a:t>
            </a:r>
          </a:p>
          <a:p>
            <a:endParaRPr lang="en-US" baseline="0" dirty="0" smtClean="0"/>
          </a:p>
          <a:p>
            <a:r>
              <a:rPr lang="en-US" baseline="0" dirty="0" smtClean="0"/>
              <a:t>A general features of these algorithms is to encode read sequences, read order, orientation, and overlap information </a:t>
            </a:r>
          </a:p>
          <a:p>
            <a:r>
              <a:rPr lang="en-US" baseline="0" dirty="0" smtClean="0"/>
              <a:t>---</a:t>
            </a:r>
          </a:p>
          <a:p>
            <a:endParaRPr lang="en-US" baseline="0" dirty="0" smtClean="0"/>
          </a:p>
          <a:p>
            <a:r>
              <a:rPr lang="en-US" baseline="0" dirty="0" smtClean="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Full length transcripts are then reconstructed by traversing a directed path in the graph, guided by characteristics of the original reads including mate-pair constraints.</a:t>
            </a:r>
          </a:p>
          <a:p>
            <a:endParaRPr lang="en-US" baseline="0" dirty="0" smtClean="0"/>
          </a:p>
          <a:p>
            <a:r>
              <a:rPr lang="en-US" baseline="0" dirty="0" smtClean="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19</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case of genome-guided transcript reconstruction, the reads are</a:t>
            </a:r>
            <a:r>
              <a:rPr lang="en-US" baseline="0" dirty="0" smtClean="0"/>
              <a:t> aligned to the genome instead of being aligning to each other, and so we don’t encounter this scalability problem.  </a:t>
            </a:r>
          </a:p>
          <a:p>
            <a:endParaRPr lang="en-US" baseline="0" dirty="0" smtClean="0"/>
          </a:p>
          <a:p>
            <a:r>
              <a:rPr lang="en-US" baseline="0" dirty="0" smtClean="0"/>
              <a:t>Here, the genome provides a scaffold by which the reads are ordered, oriented, and their overlaps are readily defined according to genomic location.</a:t>
            </a:r>
          </a:p>
          <a:p>
            <a:endParaRPr lang="en-US" baseline="0" dirty="0" smtClean="0"/>
          </a:p>
          <a:p>
            <a:r>
              <a:rPr lang="en-US" dirty="0" smtClean="0"/>
              <a:t>Here’s an</a:t>
            </a:r>
            <a:r>
              <a:rPr lang="en-US" baseline="0" dirty="0" smtClean="0"/>
              <a:t> example of a region of the genome where RNA-</a:t>
            </a:r>
            <a:r>
              <a:rPr lang="en-US" baseline="0" dirty="0" err="1" smtClean="0"/>
              <a:t>Seq</a:t>
            </a:r>
            <a:r>
              <a:rPr lang="en-US" baseline="0" dirty="0" smtClean="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endParaRPr lang="en-US" baseline="0" dirty="0" smtClean="0"/>
          </a:p>
          <a:p>
            <a:r>
              <a:rPr lang="en-US" baseline="0" dirty="0" smtClean="0"/>
              <a:t>It just requires that you can collect RNA molecules from your sample of interest, convert it to </a:t>
            </a:r>
            <a:r>
              <a:rPr lang="en-US" baseline="0" dirty="0" err="1" smtClean="0"/>
              <a:t>cDNA</a:t>
            </a:r>
            <a:r>
              <a:rPr lang="en-US" baseline="0" dirty="0" smtClean="0"/>
              <a:t>,</a:t>
            </a:r>
          </a:p>
          <a:p>
            <a:r>
              <a:rPr lang="en-US" baseline="0" dirty="0" smtClean="0"/>
              <a:t>---</a:t>
            </a:r>
          </a:p>
          <a:p>
            <a:endParaRPr lang="en-US" baseline="0" dirty="0" smtClean="0"/>
          </a:p>
          <a:p>
            <a:r>
              <a:rPr lang="en-US" baseline="0" dirty="0" smtClean="0"/>
              <a:t> and then perform high throughput sequencing using your favorite next-generation sequencing technology.</a:t>
            </a:r>
          </a:p>
          <a:p>
            <a:endParaRPr lang="en-US" baseline="0" dirty="0" smtClean="0"/>
          </a:p>
          <a:p>
            <a:endParaRPr lang="en-US" baseline="0" dirty="0" smtClean="0"/>
          </a:p>
          <a:p>
            <a:r>
              <a:rPr lang="en-US" baseline="0" dirty="0" smtClean="0"/>
              <a:t># image from:  http://</a:t>
            </a:r>
            <a:r>
              <a:rPr lang="en-US" baseline="0" dirty="0" err="1" smtClean="0"/>
              <a:t>tolweb.org</a:t>
            </a:r>
            <a:r>
              <a:rPr lang="en-US" baseline="0" dirty="0" smtClean="0"/>
              <a:t>/tree/</a:t>
            </a:r>
            <a:r>
              <a:rPr lang="en-US" baseline="0" dirty="0" err="1" smtClean="0"/>
              <a:t>home.pages</a:t>
            </a:r>
            <a:r>
              <a:rPr lang="en-US" baseline="0" dirty="0" smtClean="0"/>
              <a:t>/</a:t>
            </a:r>
            <a:r>
              <a:rPr lang="en-US" baseline="0" dirty="0" err="1" smtClean="0"/>
              <a:t>aboutoverview.html#imguse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we see stacks of reads piling up at locations throughout this locus.</a:t>
            </a:r>
          </a:p>
          <a:p>
            <a:endParaRPr lang="en-US" baseline="0" dirty="0" smtClean="0"/>
          </a:p>
          <a:p>
            <a:r>
              <a:rPr lang="en-US" dirty="0" smtClean="0"/>
              <a:t>The piles of alignment segments</a:t>
            </a:r>
            <a:r>
              <a:rPr lang="en-US" baseline="0" dirty="0" smtClean="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And the large gaps</a:t>
            </a:r>
            <a:r>
              <a:rPr lang="en-US" baseline="0" dirty="0" smtClean="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In some cases, candidate</a:t>
            </a:r>
            <a:r>
              <a:rPr lang="en-US" baseline="0" dirty="0" smtClean="0"/>
              <a:t> introns are found to overlap but have different end points, and this provides evidence of alternative splicing.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As</a:t>
            </a:r>
            <a:r>
              <a:rPr lang="en-US" baseline="0" dirty="0" smtClean="0"/>
              <a:t> discussed earlier, in order to assemble transcripts we’re going to encode the RNA-</a:t>
            </a:r>
            <a:r>
              <a:rPr lang="en-US" baseline="0" dirty="0" err="1" smtClean="0"/>
              <a:t>Seq</a:t>
            </a:r>
            <a:r>
              <a:rPr lang="en-US" baseline="0" dirty="0" smtClean="0"/>
              <a:t> data into a directed graph. </a:t>
            </a:r>
          </a:p>
          <a:p>
            <a:endParaRPr lang="en-US" baseline="0" dirty="0" smtClean="0"/>
          </a:p>
          <a:p>
            <a:r>
              <a:rPr lang="en-US" baseline="0" dirty="0" smtClean="0"/>
              <a:t>Based on the RNA-</a:t>
            </a:r>
            <a:r>
              <a:rPr lang="en-US" baseline="0" dirty="0" err="1" smtClean="0"/>
              <a:t>Seq</a:t>
            </a:r>
            <a:r>
              <a:rPr lang="en-US" baseline="0" dirty="0" smtClean="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carefully, we can find examples of individual reads aligning to</a:t>
            </a:r>
            <a:r>
              <a:rPr lang="en-US" baseline="0" dirty="0" smtClean="0"/>
              <a:t> the genome and providing evidence for multiple introns and exons, and so we know that those introns and exons should be connected in the final transcript reconstructions.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identify all such unique splice patterns provided by the reads, and start building our graph using the splice patterns as nodes.</a:t>
            </a:r>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this for all unique splice patterns.  Here, the number of splice patterns is just a small fraction of the total number of aligned reads,</a:t>
            </a:r>
            <a:r>
              <a:rPr lang="en-US" baseline="0" dirty="0" smtClean="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incorporate edges into the graph, drawing an edge between splice patterns that overlap and are compatible, that is to say that they</a:t>
            </a:r>
            <a:r>
              <a:rPr lang="en-US" baseline="0" dirty="0" smtClean="0"/>
              <a:t> could have come from the same transcript isoform.   These are all cases where the splice patterns overlap and if there are introns in the overlapping region, those introns have identical splice sites.</a:t>
            </a:r>
          </a:p>
          <a:p>
            <a:endParaRPr lang="en-US" baseline="0" dirty="0" smtClean="0"/>
          </a:p>
          <a:p>
            <a:r>
              <a:rPr lang="en-US" baseline="0" dirty="0" smtClean="0"/>
              <a:t>For example, these top two alignment patterns overlap and they don’t conflict in their region of overlap.  They could have come from the same transcript isoform, and so we can draw an edge between them.</a:t>
            </a:r>
          </a:p>
          <a:p>
            <a:r>
              <a:rPr lang="en-US" baseline="0" dirty="0" smtClean="0"/>
              <a:t>----</a:t>
            </a:r>
          </a:p>
          <a:p>
            <a:endParaRPr lang="en-US" baseline="0" dirty="0" smtClean="0"/>
          </a:p>
          <a:p>
            <a:r>
              <a:rPr lang="en-US" baseline="0" dirty="0" smtClean="0"/>
              <a:t>Similarly, this splicing pattern demonstrates overlap, and the overlapping introns have identical splice sites, so these are deemed compatible, possibly deriving from the same transcript isoform, and we draw an edge between them.  </a:t>
            </a:r>
          </a:p>
          <a:p>
            <a:r>
              <a:rPr lang="en-US" baseline="0" dirty="0" smtClean="0"/>
              <a:t>----</a:t>
            </a:r>
          </a:p>
          <a:p>
            <a:endParaRPr lang="en-US" baseline="0" dirty="0" smtClean="0"/>
          </a:p>
          <a:p>
            <a:r>
              <a:rPr lang="en-US" baseline="0" dirty="0" smtClean="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those</a:t>
            </a:r>
            <a:r>
              <a:rPr lang="en-US" baseline="0" dirty="0" smtClean="0"/>
              <a:t> splice patterns that overlap but have different introns, and these could not have come from the same transcript, so we cannot draw an edge between them in our graph.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we’ve completed our graph, we can then traverse paths through the graph to</a:t>
            </a:r>
            <a:r>
              <a:rPr lang="en-US" baseline="0" dirty="0" smtClean="0"/>
              <a:t> reconstruct candidate isoforms.</a:t>
            </a:r>
          </a:p>
          <a:p>
            <a:endParaRPr lang="en-US" baseline="0" dirty="0" smtClean="0"/>
          </a:p>
          <a:p>
            <a:r>
              <a:rPr lang="en-US" baseline="0" dirty="0" smtClean="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4</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tracing</a:t>
            </a:r>
            <a:r>
              <a:rPr lang="en-US" baseline="0" dirty="0" smtClean="0"/>
              <a:t> each path yields a different transcript structure.</a:t>
            </a:r>
          </a:p>
          <a:p>
            <a:endParaRPr lang="en-US" baseline="0" dirty="0" smtClean="0"/>
          </a:p>
          <a:p>
            <a:r>
              <a:rPr lang="en-US" baseline="0" dirty="0" smtClean="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way to build such a graph is treat each read a</a:t>
            </a:r>
            <a:r>
              <a:rPr lang="en-US" baseline="0" dirty="0" smtClean="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overlap information,</a:t>
            </a:r>
            <a:r>
              <a:rPr lang="en-US" baseline="0" dirty="0" smtClean="0"/>
              <a:t> we would build an overlap graph with reads as nodes and overlaps as edges.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could then trace the path of overlap</a:t>
            </a:r>
            <a:r>
              <a:rPr lang="en-US" baseline="0" dirty="0" smtClean="0"/>
              <a:t> extensions to assemble the longer sequence</a:t>
            </a:r>
            <a:endParaRPr lang="en-US" dirty="0" smtClean="0"/>
          </a:p>
          <a:p>
            <a:r>
              <a:rPr lang="en-US" dirty="0" smtClean="0"/>
              <a:t>----</a:t>
            </a:r>
          </a:p>
          <a:p>
            <a:endParaRPr lang="en-US" dirty="0" smtClean="0"/>
          </a:p>
          <a:p>
            <a:r>
              <a:rPr lang="en-US" dirty="0" smtClean="0"/>
              <a:t>If there are minor sequence</a:t>
            </a:r>
            <a:r>
              <a:rPr lang="en-US" baseline="0" dirty="0" smtClean="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can be highly effective, but it simply doesn’t scale well for large data sets such as those generated using RNA-Seq.</a:t>
            </a:r>
          </a:p>
          <a:p>
            <a:endParaRPr lang="en-US" baseline="0" dirty="0" smtClean="0"/>
          </a:p>
          <a:p>
            <a:r>
              <a:rPr lang="en-US" baseline="0" dirty="0" smtClean="0"/>
              <a:t>Building the overlap graph involved aligning and comparing each read to every other read.  If we have ‘n’ reads, then this would involve roughly n^2 number of comparisons.</a:t>
            </a:r>
          </a:p>
          <a:p>
            <a:r>
              <a:rPr lang="en-US" baseline="0" dirty="0" smtClean="0"/>
              <a:t>----</a:t>
            </a:r>
          </a:p>
          <a:p>
            <a:endParaRPr lang="en-US" baseline="0" dirty="0" smtClean="0"/>
          </a:p>
          <a:p>
            <a:r>
              <a:rPr lang="en-US" baseline="0" dirty="0" smtClean="0"/>
              <a:t>If we plot the number of pairwise alignments required as a function of the number of reads, we see that the number of alignments grows exponentially.</a:t>
            </a:r>
          </a:p>
          <a:p>
            <a:r>
              <a:rPr lang="en-US" baseline="0" dirty="0" smtClean="0"/>
              <a:t>----</a:t>
            </a:r>
          </a:p>
          <a:p>
            <a:endParaRPr lang="en-US" baseline="0" dirty="0" smtClean="0"/>
          </a:p>
          <a:p>
            <a:r>
              <a:rPr lang="en-US" baseline="0" dirty="0" smtClean="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smtClean="0"/>
              <a:t>Seq</a:t>
            </a:r>
            <a:r>
              <a:rPr lang="en-US" baseline="0" dirty="0" smtClean="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don’t have a genome to align to, we need to be able to assemble</a:t>
            </a:r>
            <a:r>
              <a:rPr lang="en-US" baseline="0" dirty="0" smtClean="0"/>
              <a:t> the reads directly, but we need a way to avoid doing all pairwise alignments between the reads.</a:t>
            </a:r>
          </a:p>
          <a:p>
            <a:r>
              <a:rPr lang="en-US" baseline="0" dirty="0" smtClean="0"/>
              <a:t>----</a:t>
            </a:r>
          </a:p>
          <a:p>
            <a:endParaRPr lang="en-US" baseline="0" dirty="0" smtClean="0"/>
          </a:p>
          <a:p>
            <a:r>
              <a:rPr lang="en-US" baseline="0" dirty="0" smtClean="0"/>
              <a:t>A popular technique for doing de novo assembly of short reads is to leverage a de </a:t>
            </a:r>
            <a:r>
              <a:rPr lang="en-US" baseline="0" dirty="0" err="1" smtClean="0"/>
              <a:t>Bruijn</a:t>
            </a:r>
            <a:r>
              <a:rPr lang="en-US" baseline="0" dirty="0" smtClean="0"/>
              <a:t> graph data structure.   The de </a:t>
            </a:r>
            <a:r>
              <a:rPr lang="en-US" baseline="0" dirty="0" err="1" smtClean="0"/>
              <a:t>Bruijn</a:t>
            </a:r>
            <a:r>
              <a:rPr lang="en-US" baseline="0" dirty="0" smtClean="0"/>
              <a:t> graph was initially applied to genome assembly and was later adopted for transcriptome assembly.  There are some key differences between assembling genomes and assembling transcriptomes using de </a:t>
            </a:r>
            <a:r>
              <a:rPr lang="en-US" baseline="0" dirty="0" err="1" smtClean="0"/>
              <a:t>Bruijn</a:t>
            </a:r>
            <a:r>
              <a:rPr lang="en-US" baseline="0" dirty="0" smtClean="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 </a:t>
            </a:r>
            <a:r>
              <a:rPr lang="en-US" dirty="0" err="1" smtClean="0"/>
              <a:t>Bruijn</a:t>
            </a:r>
            <a:r>
              <a:rPr lang="en-US" baseline="0" dirty="0" smtClean="0"/>
              <a:t> graph represents connectivity between sequences observed within reads, and the overlaps between reads are apparent by the virtue of having shared substrings.</a:t>
            </a:r>
            <a:endParaRPr lang="en-US" dirty="0" smtClean="0"/>
          </a:p>
          <a:p>
            <a:endParaRPr lang="en-US" dirty="0" smtClean="0"/>
          </a:p>
          <a:p>
            <a:endParaRPr lang="en-US" dirty="0" smtClean="0"/>
          </a:p>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t>
            </a:r>
          </a:p>
          <a:p>
            <a:r>
              <a:rPr lang="en-US" baseline="0" dirty="0" smtClean="0"/>
              <a:t>----</a:t>
            </a:r>
          </a:p>
          <a:p>
            <a:endParaRPr lang="en-US" baseline="0" dirty="0" smtClean="0"/>
          </a:p>
          <a:p>
            <a:r>
              <a:rPr lang="en-US" baseline="0" dirty="0" smtClean="0"/>
              <a:t>An ordered list of k-</a:t>
            </a:r>
            <a:r>
              <a:rPr lang="en-US" baseline="0" dirty="0" err="1" smtClean="0"/>
              <a:t>mers</a:t>
            </a:r>
            <a:r>
              <a:rPr lang="en-US" baseline="0" dirty="0" smtClean="0"/>
              <a:t> is generated by scanning a window of length k across the length of the read.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a:t>
            </a:r>
            <a:r>
              <a:rPr lang="en-US" baseline="0" dirty="0" err="1" smtClean="0"/>
              <a:t>kmer</a:t>
            </a:r>
            <a:r>
              <a:rPr lang="en-US" baseline="0" dirty="0" smtClean="0"/>
              <a:t> is extracted from the read sequence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and inserted as a node in our de </a:t>
            </a:r>
            <a:r>
              <a:rPr lang="en-US" dirty="0" err="1" smtClean="0"/>
              <a:t>Bruijn</a:t>
            </a:r>
            <a:r>
              <a:rPr lang="en-US" dirty="0" smtClean="0"/>
              <a:t> graph.  </a:t>
            </a:r>
            <a:r>
              <a:rPr lang="en-US" baseline="0" dirty="0" smtClean="0"/>
              <a:t> This graph node now represents this unique </a:t>
            </a:r>
            <a:r>
              <a:rPr lang="en-US" baseline="0" dirty="0" err="1" smtClean="0"/>
              <a:t>kmer</a:t>
            </a:r>
            <a:r>
              <a:rPr lang="en-US" baseline="0" dirty="0" smtClean="0"/>
              <a:t> sequence, and this single node will represent this unique </a:t>
            </a:r>
            <a:r>
              <a:rPr lang="en-US" baseline="0" dirty="0" err="1" smtClean="0"/>
              <a:t>kmer</a:t>
            </a:r>
            <a:r>
              <a:rPr lang="en-US" baseline="0" dirty="0" smtClean="0"/>
              <a:t> for every occurrence of this </a:t>
            </a:r>
            <a:r>
              <a:rPr lang="en-US" baseline="0" dirty="0" err="1" smtClean="0"/>
              <a:t>kmer</a:t>
            </a:r>
            <a:r>
              <a:rPr lang="en-US" baseline="0" dirty="0" smtClean="0"/>
              <a:t> in the entire set of reads.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then shift the window</a:t>
            </a:r>
            <a:r>
              <a:rPr lang="en-US" baseline="0" dirty="0" smtClean="0"/>
              <a:t> over by one base, extract that k-</a:t>
            </a:r>
            <a:r>
              <a:rPr lang="en-US" baseline="0" dirty="0" err="1" smtClean="0"/>
              <a:t>mer</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and insert it as another node in our de </a:t>
            </a:r>
            <a:r>
              <a:rPr lang="en-US" baseline="0" dirty="0" err="1" smtClean="0"/>
              <a:t>Bruijn</a:t>
            </a:r>
            <a:r>
              <a:rPr lang="en-US" baseline="0" dirty="0" smtClean="0"/>
              <a:t> graph.</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each pair of neighboring k-</a:t>
            </a:r>
            <a:r>
              <a:rPr lang="en-US" baseline="0" dirty="0" err="1" smtClean="0"/>
              <a:t>mers</a:t>
            </a:r>
            <a:r>
              <a:rPr lang="en-US" baseline="0" dirty="0" smtClean="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continue to do this for all reads and fully construct our de </a:t>
            </a:r>
            <a:r>
              <a:rPr lang="en-US" baseline="0" dirty="0" err="1" smtClean="0"/>
              <a:t>Bruijn</a:t>
            </a:r>
            <a:r>
              <a:rPr lang="en-US" baseline="0" dirty="0" smtClean="0"/>
              <a:t> graph.</a:t>
            </a:r>
          </a:p>
          <a:p>
            <a:endParaRPr lang="en-US" baseline="0" dirty="0" smtClean="0"/>
          </a:p>
          <a:p>
            <a:endParaRPr lang="en-US" baseline="0" dirty="0" smtClean="0"/>
          </a:p>
          <a:p>
            <a:r>
              <a:rPr lang="en-US" baseline="0" dirty="0" smtClean="0"/>
              <a:t>This de </a:t>
            </a:r>
            <a:r>
              <a:rPr lang="en-US" baseline="0" dirty="0" err="1" smtClean="0"/>
              <a:t>Bruijn</a:t>
            </a:r>
            <a:r>
              <a:rPr lang="en-US" baseline="0" dirty="0" smtClean="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and the graph is further simplified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we define</a:t>
            </a:r>
            <a:r>
              <a:rPr lang="en-US" baseline="0" dirty="0" smtClean="0"/>
              <a:t> paths in the graph that are supported by the reads, and traverse those paths to reconstruct complete isoform sequences.</a:t>
            </a:r>
            <a:endParaRPr lang="en-US" dirty="0" smtClean="0"/>
          </a:p>
          <a:p>
            <a:endParaRPr lang="en-US" dirty="0" smtClean="0"/>
          </a:p>
          <a:p>
            <a:r>
              <a:rPr lang="en-US" dirty="0" smtClean="0"/>
              <a:t>--</a:t>
            </a:r>
          </a:p>
          <a:p>
            <a:endParaRPr lang="en-US" dirty="0" smtClean="0"/>
          </a:p>
          <a:p>
            <a:r>
              <a:rPr lang="en-US" dirty="0" smtClean="0"/>
              <a:t>In</a:t>
            </a:r>
            <a:r>
              <a:rPr lang="en-US" baseline="0" dirty="0" smtClean="0"/>
              <a:t> this example, there are again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Again, there are many different algorithms and techniques for defining best paths within this graph, and ideally the best paths reported are those that are best supported by the RNA-</a:t>
            </a:r>
            <a:r>
              <a:rPr lang="en-US" baseline="0" dirty="0" err="1" smtClean="0"/>
              <a:t>Seq</a:t>
            </a:r>
            <a:r>
              <a:rPr lang="en-US" baseline="0" dirty="0" smtClean="0"/>
              <a:t> data, taking into account the paths supported by individual read sequences and any mate-pairing information that may be available.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transcriptome</a:t>
            </a:r>
            <a:r>
              <a:rPr lang="en-US" baseline="0" dirty="0" smtClean="0"/>
              <a:t> assemblers make use of de </a:t>
            </a:r>
            <a:r>
              <a:rPr lang="en-US" baseline="0" dirty="0" err="1" smtClean="0"/>
              <a:t>Bruijn</a:t>
            </a:r>
            <a:r>
              <a:rPr lang="en-US" baseline="0" dirty="0" smtClean="0"/>
              <a:t> graphs for assembly, but they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a:t>
            </a:r>
            <a:r>
              <a:rPr lang="en-US" baseline="0" dirty="0" smtClean="0"/>
              <a:t> what’s expected by</a:t>
            </a:r>
            <a:r>
              <a:rPr lang="en-US" dirty="0" smtClean="0"/>
              <a:t> genome and 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typically aim to generate a single </a:t>
            </a:r>
            <a:r>
              <a:rPr lang="en-US" baseline="0" dirty="0" err="1" smtClean="0"/>
              <a:t>contig</a:t>
            </a:r>
            <a:r>
              <a:rPr lang="en-US" baseline="0" dirty="0" smtClean="0"/>
              <a:t> per locus.  In transcriptome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Genome assemblers aim to produce small numbers of very long </a:t>
            </a:r>
            <a:r>
              <a:rPr lang="en-US" baseline="0" dirty="0" err="1" smtClean="0"/>
              <a:t>contig</a:t>
            </a:r>
            <a:r>
              <a:rPr lang="en-US" baseline="0" dirty="0" smtClean="0"/>
              <a:t>, ideally reconstructing entire </a:t>
            </a:r>
            <a:r>
              <a:rPr lang="en-US" baseline="0" dirty="0" err="1" smtClean="0"/>
              <a:t>megabase</a:t>
            </a:r>
            <a:r>
              <a:rPr lang="en-US" baseline="0" dirty="0" smtClean="0"/>
              <a:t>-sized chromosomes where possible.  Transcriptome assemblers are generally tasked with assembling many thousands of separate transcripts, on the order of thousands of bases in length.</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Conventional RNA-</a:t>
            </a:r>
            <a:r>
              <a:rPr lang="en-US" baseline="0" dirty="0" err="1" smtClean="0"/>
              <a:t>Seq</a:t>
            </a:r>
            <a:r>
              <a:rPr lang="en-US" baseline="0" dirty="0" smtClean="0"/>
              <a:t> offers the option of generating strand-specific data, and Transcriptome assemblers need to consider strand-specific data in order to assemble sense and antisense transcripts separately.</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47</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In any case, the transcriptome reads that are generated from sequencing are often much shorter than the original transcript molecules they were derived from, and one of the key </a:t>
            </a:r>
            <a:r>
              <a:rPr lang="en-US" baseline="0" dirty="0" err="1" smtClean="0"/>
              <a:t>bioinformatic</a:t>
            </a:r>
            <a:r>
              <a:rPr lang="en-US" baseline="0" dirty="0" smtClean="0"/>
              <a:t> challenges is to reconstruct the original full length transcript from the shorter sequencing reads.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6</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53</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11/12/17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11/12/17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11/12/17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11/12/17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8.jpe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jpe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rinityrnaseq/CSHLadvSeqTech2017/wiki"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788982"/>
            <a:ext cx="7772400" cy="1470025"/>
          </a:xfrm>
        </p:spPr>
        <p:txBody>
          <a:bodyPr>
            <a:normAutofit/>
          </a:bodyPr>
          <a:lstStyle/>
          <a:p>
            <a:r>
              <a:rPr lang="en-US" dirty="0" smtClean="0"/>
              <a:t>Transcriptome Assembly </a:t>
            </a:r>
            <a:r>
              <a:rPr lang="en-US" dirty="0" smtClean="0"/>
              <a:t/>
            </a:r>
            <a:br>
              <a:rPr lang="en-US" dirty="0" smtClean="0"/>
            </a:br>
            <a:r>
              <a:rPr lang="en-US" sz="3100" dirty="0" smtClean="0"/>
              <a:t>CSHL SEQTEC 2017</a:t>
            </a:r>
            <a:endParaRPr lang="en-US" sz="3100" dirty="0"/>
          </a:p>
        </p:txBody>
      </p:sp>
      <p:sp>
        <p:nvSpPr>
          <p:cNvPr id="8" name="Subtitle 7"/>
          <p:cNvSpPr>
            <a:spLocks noGrp="1"/>
          </p:cNvSpPr>
          <p:nvPr>
            <p:ph type="subTitle" idx="1"/>
          </p:nvPr>
        </p:nvSpPr>
        <p:spPr>
          <a:xfrm>
            <a:off x="1371600" y="4762500"/>
            <a:ext cx="6400800" cy="1752600"/>
          </a:xfrm>
        </p:spPr>
        <p:txBody>
          <a:bodyPr/>
          <a:lstStyle/>
          <a:p>
            <a:r>
              <a:rPr lang="en-US" dirty="0" smtClean="0"/>
              <a:t>Brian Haas</a:t>
            </a:r>
          </a:p>
          <a:p>
            <a:r>
              <a:rPr lang="en-US" dirty="0" smtClean="0"/>
              <a:t>Broad Institute</a:t>
            </a:r>
            <a:endParaRPr lang="en-US" dirty="0"/>
          </a:p>
        </p:txBody>
      </p:sp>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smtClean="0">
                <a:solidFill>
                  <a:srgbClr val="FF0000"/>
                </a:solidFill>
              </a:rPr>
              <a:t>String Tie</a:t>
            </a:r>
            <a:endParaRPr lang="en-US" dirty="0">
              <a:solidFill>
                <a:srgbClr val="FF0000"/>
              </a:solidFill>
            </a:endParaRP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smtClean="0">
                <a:solidFill>
                  <a:srgbClr val="FF0000"/>
                </a:solidFill>
              </a:rPr>
              <a:t>HISAT</a:t>
            </a:r>
            <a:endParaRPr lang="en-US" dirty="0">
              <a:solidFill>
                <a:srgbClr val="FF0000"/>
              </a:solidFill>
            </a:endParaRP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smtClean="0">
                <a:solidFill>
                  <a:srgbClr val="FF0000"/>
                </a:solidFill>
              </a:rPr>
              <a:t>The “New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smtClean="0"/>
              <a:t>String Tie</a:t>
            </a:r>
            <a:endParaRPr lang="en-US" dirty="0"/>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smtClean="0"/>
              <a:t>HISAT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smtClean="0"/>
              <a:t>The “New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smtClean="0">
                <a:solidFill>
                  <a:srgbClr val="660066"/>
                </a:solidFill>
              </a:rPr>
              <a:t>Non-model organisms:</a:t>
            </a:r>
          </a:p>
          <a:p>
            <a:pPr algn="ctr"/>
            <a:r>
              <a:rPr lang="en-US" sz="2800" b="1" dirty="0" smtClean="0">
                <a:solidFill>
                  <a:srgbClr val="660066"/>
                </a:solidFill>
              </a:rPr>
              <a:t> “I don’t have a reference genome!”</a:t>
            </a:r>
            <a:endParaRPr lang="en-US" sz="2800" b="1" dirty="0">
              <a:solidFill>
                <a:srgbClr val="660066"/>
              </a:solidFill>
            </a:endParaRPr>
          </a:p>
        </p:txBody>
      </p:sp>
    </p:spTree>
    <p:extLst>
      <p:ext uri="{BB962C8B-B14F-4D97-AF65-F5344CB8AC3E}">
        <p14:creationId xmlns:p14="http://schemas.microsoft.com/office/powerpoint/2010/main" val="17461171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smtClean="0"/>
              <a:t>Trinity</a:t>
            </a:r>
          </a:p>
          <a:p>
            <a:r>
              <a:rPr lang="en-US" b="1" dirty="0"/>
              <a:t>Oases</a:t>
            </a:r>
            <a:endParaRPr lang="en-US" b="1" dirty="0" smtClean="0"/>
          </a:p>
          <a:p>
            <a:r>
              <a:rPr lang="en-US" b="1" dirty="0" err="1" smtClean="0"/>
              <a:t>SoapDenovoTrans</a:t>
            </a:r>
            <a:endParaRPr lang="en-US" b="1" dirty="0" smtClean="0"/>
          </a:p>
          <a:p>
            <a:r>
              <a:rPr lang="en-US" b="1" dirty="0" err="1" smtClean="0"/>
              <a:t>AbyssTrans</a:t>
            </a:r>
            <a:endParaRPr lang="en-US" b="1" dirty="0" smtClean="0"/>
          </a:p>
          <a:p>
            <a:r>
              <a:rPr lang="en-US" b="1" dirty="0" smtClean="0"/>
              <a:t>IDBA-Tran</a:t>
            </a:r>
          </a:p>
          <a:p>
            <a:r>
              <a:rPr lang="en-US" b="1" dirty="0" smtClean="0"/>
              <a:t>Shannon</a:t>
            </a:r>
          </a:p>
          <a:p>
            <a:r>
              <a:rPr lang="en-US" b="1" dirty="0" err="1" smtClean="0"/>
              <a:t>BinPacker</a:t>
            </a:r>
            <a:endParaRPr lang="en-US" b="1" dirty="0" smtClean="0"/>
          </a:p>
          <a:p>
            <a:r>
              <a:rPr lang="en-US" b="1" dirty="0" smtClean="0"/>
              <a:t>Bridger</a:t>
            </a:r>
          </a:p>
          <a:p>
            <a:r>
              <a:rPr lang="en-US" b="1" dirty="0" smtClean="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smtClean="0"/>
              <a:t>GMAP</a:t>
            </a:r>
          </a:p>
          <a:p>
            <a:r>
              <a:rPr lang="en-US" sz="1600" b="1" dirty="0" smtClean="0"/>
              <a:t>BLAT</a:t>
            </a:r>
          </a:p>
          <a:p>
            <a:r>
              <a:rPr lang="en-US" sz="1600" b="1" dirty="0" smtClean="0"/>
              <a:t>AAT</a:t>
            </a:r>
          </a:p>
          <a:p>
            <a:r>
              <a:rPr lang="en-US" sz="1600" b="1" dirty="0" err="1" smtClean="0"/>
              <a:t>Spidey</a:t>
            </a:r>
            <a:endParaRPr lang="en-US" sz="1600" b="1" dirty="0" smtClean="0"/>
          </a:p>
          <a:p>
            <a:r>
              <a:rPr lang="en-US" sz="1600" b="1" dirty="0" smtClean="0"/>
              <a:t>Sim4</a:t>
            </a:r>
          </a:p>
          <a:p>
            <a:r>
              <a:rPr lang="en-US" sz="1600" b="1" dirty="0" smtClean="0"/>
              <a:t>…</a:t>
            </a:r>
            <a:endParaRPr lang="en-US" sz="1600" b="1" dirty="0"/>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smtClean="0"/>
              <a:t>Cufflinks</a:t>
            </a:r>
          </a:p>
          <a:p>
            <a:r>
              <a:rPr lang="en-US" sz="1600" b="1" dirty="0" err="1" smtClean="0"/>
              <a:t>Stringtie</a:t>
            </a:r>
            <a:endParaRPr lang="en-US" sz="1600" b="1" dirty="0" smtClean="0"/>
          </a:p>
          <a:p>
            <a:r>
              <a:rPr lang="en-US" sz="1600" b="1" dirty="0" err="1" smtClean="0"/>
              <a:t>IsoLasso</a:t>
            </a:r>
            <a:endParaRPr lang="en-US" sz="1600" b="1" dirty="0" smtClean="0"/>
          </a:p>
          <a:p>
            <a:r>
              <a:rPr lang="en-US" sz="1600" b="1" dirty="0" err="1" smtClean="0"/>
              <a:t>Bayesembler</a:t>
            </a:r>
            <a:endParaRPr lang="en-US" sz="1600" b="1" dirty="0" smtClean="0"/>
          </a:p>
          <a:p>
            <a:r>
              <a:rPr lang="en-US" sz="1600" b="1" dirty="0" smtClean="0"/>
              <a:t>Trip</a:t>
            </a:r>
          </a:p>
          <a:p>
            <a:r>
              <a:rPr lang="en-US" sz="1600" b="1" dirty="0" err="1" smtClean="0"/>
              <a:t>Traph</a:t>
            </a:r>
            <a:endParaRPr lang="en-US" sz="1600" b="1" dirty="0" smtClean="0"/>
          </a:p>
          <a:p>
            <a:r>
              <a:rPr lang="en-US" sz="1600" b="1" dirty="0" smtClean="0"/>
              <a:t>CEM</a:t>
            </a:r>
          </a:p>
          <a:p>
            <a:r>
              <a:rPr lang="en-US" sz="1600" b="1" dirty="0" err="1" smtClean="0"/>
              <a:t>TransComb</a:t>
            </a:r>
            <a:endParaRPr lang="en-US" sz="1600" b="1" dirty="0" smtClean="0"/>
          </a:p>
          <a:p>
            <a:r>
              <a:rPr lang="en-US" sz="1600" b="1" dirty="0" smtClean="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smtClean="0"/>
              <a:t>TopHat</a:t>
            </a:r>
            <a:r>
              <a:rPr lang="en-US" sz="1600" b="1" dirty="0" smtClean="0"/>
              <a:t> </a:t>
            </a:r>
            <a:br>
              <a:rPr lang="en-US" sz="1600" b="1" dirty="0" smtClean="0"/>
            </a:br>
            <a:r>
              <a:rPr lang="en-US" sz="1600" b="1" dirty="0" smtClean="0"/>
              <a:t>STAR</a:t>
            </a:r>
            <a:br>
              <a:rPr lang="en-US" sz="1600" b="1" dirty="0" smtClean="0"/>
            </a:br>
            <a:r>
              <a:rPr lang="en-US" sz="1600" b="1" dirty="0" smtClean="0"/>
              <a:t>HISAT</a:t>
            </a:r>
          </a:p>
          <a:p>
            <a:r>
              <a:rPr lang="en-US" sz="1600" b="1" dirty="0" smtClean="0"/>
              <a:t>GSNAP</a:t>
            </a:r>
          </a:p>
          <a:p>
            <a:r>
              <a:rPr lang="en-US" sz="1600" b="1" dirty="0" smtClean="0"/>
              <a:t>…</a:t>
            </a:r>
            <a:endParaRPr lang="en-US" sz="1600" b="1" dirty="0"/>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smtClean="0"/>
              <a:t>Many tools to choose among:</a:t>
            </a:r>
            <a:endParaRPr lang="en-US" sz="2400" b="1" dirty="0"/>
          </a:p>
        </p:txBody>
      </p:sp>
    </p:spTree>
    <p:extLst>
      <p:ext uri="{BB962C8B-B14F-4D97-AF65-F5344CB8AC3E}">
        <p14:creationId xmlns:p14="http://schemas.microsoft.com/office/powerpoint/2010/main" val="11045119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smtClean="0"/>
                <a:t>GATTACA</a:t>
              </a:r>
              <a:endParaRPr lang="en-US" dirty="0"/>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grpSp>
    </p:spTree>
    <p:extLst>
      <p:ext uri="{BB962C8B-B14F-4D97-AF65-F5344CB8AC3E}">
        <p14:creationId xmlns:p14="http://schemas.microsoft.com/office/powerpoint/2010/main" val="2447348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smtClean="0"/>
                <a:t>GATTACA</a:t>
              </a:r>
              <a:endParaRPr lang="en-US" dirty="0"/>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smtClean="0">
                <a:solidFill>
                  <a:srgbClr val="660066"/>
                </a:solidFill>
              </a:rPr>
              <a:t>GATCGTCCGAGCGATTACA</a:t>
            </a:r>
            <a:endParaRPr lang="en-US" sz="2800" b="1" dirty="0">
              <a:solidFill>
                <a:srgbClr val="660066"/>
              </a:solidFill>
            </a:endParaRP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spTree>
    <p:extLst>
      <p:ext uri="{BB962C8B-B14F-4D97-AF65-F5344CB8AC3E}">
        <p14:creationId xmlns:p14="http://schemas.microsoft.com/office/powerpoint/2010/main" val="689477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1509408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18979568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smtClean="0"/>
              <a:t>Alignment segment piles  =&gt;   exon regions</a:t>
            </a:r>
            <a:endParaRPr lang="en-US" dirty="0"/>
          </a:p>
        </p:txBody>
      </p:sp>
    </p:spTree>
    <p:extLst>
      <p:ext uri="{BB962C8B-B14F-4D97-AF65-F5344CB8AC3E}">
        <p14:creationId xmlns:p14="http://schemas.microsoft.com/office/powerpoint/2010/main" val="26801661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smtClean="0"/>
              <a:t>Large alignment gaps   =&gt;   introns  </a:t>
            </a:r>
            <a:endParaRPr lang="en-US" dirty="0"/>
          </a:p>
        </p:txBody>
      </p:sp>
    </p:spTree>
    <p:extLst>
      <p:ext uri="{BB962C8B-B14F-4D97-AF65-F5344CB8AC3E}">
        <p14:creationId xmlns:p14="http://schemas.microsoft.com/office/powerpoint/2010/main" val="16433635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smtClean="0"/>
              <a:t>Overlapping but different introns =  evidence of alternative splicing</a:t>
            </a:r>
            <a:endParaRPr lang="en-US" dirty="0"/>
          </a:p>
        </p:txBody>
      </p:sp>
    </p:spTree>
    <p:extLst>
      <p:ext uri="{BB962C8B-B14F-4D97-AF65-F5344CB8AC3E}">
        <p14:creationId xmlns:p14="http://schemas.microsoft.com/office/powerpoint/2010/main" val="41508755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2130257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smtClean="0"/>
              <a:t>Individual reads can yield multiple exon and intron segments (splice patterns)</a:t>
            </a:r>
            <a:endParaRPr lang="en-US" dirty="0"/>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Empowers Many Facets of Biological Investigations</a:t>
            </a:r>
            <a:endParaRPr lang="en-US" dirty="0"/>
          </a:p>
        </p:txBody>
      </p:sp>
      <p:sp>
        <p:nvSpPr>
          <p:cNvPr id="3" name="Content Placeholder 2"/>
          <p:cNvSpPr>
            <a:spLocks noGrp="1"/>
          </p:cNvSpPr>
          <p:nvPr>
            <p:ph idx="1"/>
          </p:nvPr>
        </p:nvSpPr>
        <p:spPr>
          <a:xfrm>
            <a:off x="1058626" y="1760858"/>
            <a:ext cx="7722881" cy="4525963"/>
          </a:xfrm>
        </p:spPr>
        <p:txBody>
          <a:bodyPr/>
          <a:lstStyle/>
          <a:p>
            <a:r>
              <a:rPr lang="en-US" dirty="0" smtClean="0"/>
              <a:t>Transcript identification </a:t>
            </a:r>
            <a:r>
              <a:rPr lang="en-US" sz="2400" dirty="0" smtClean="0"/>
              <a:t>(</a:t>
            </a:r>
            <a:r>
              <a:rPr lang="en-US" sz="2400" dirty="0" err="1" smtClean="0"/>
              <a:t>ie</a:t>
            </a:r>
            <a:r>
              <a:rPr lang="en-US" sz="2400" dirty="0" smtClean="0"/>
              <a:t>. </a:t>
            </a:r>
            <a:r>
              <a:rPr lang="en-US" sz="2400" dirty="0"/>
              <a:t>w</a:t>
            </a:r>
            <a:r>
              <a:rPr lang="en-US" sz="2400" dirty="0" smtClean="0"/>
              <a:t>hich genes active)</a:t>
            </a:r>
          </a:p>
          <a:p>
            <a:r>
              <a:rPr lang="en-US" dirty="0" smtClean="0"/>
              <a:t>Expression Levels</a:t>
            </a:r>
          </a:p>
          <a:p>
            <a:r>
              <a:rPr lang="en-US" dirty="0" smtClean="0"/>
              <a:t>Alternative splicing isoforms</a:t>
            </a:r>
          </a:p>
          <a:p>
            <a:r>
              <a:rPr lang="en-US" dirty="0" smtClean="0"/>
              <a:t>Allelic variants</a:t>
            </a:r>
          </a:p>
          <a:p>
            <a:r>
              <a:rPr lang="en-US" dirty="0" smtClean="0"/>
              <a:t>Mutations</a:t>
            </a:r>
          </a:p>
          <a:p>
            <a:r>
              <a:rPr lang="en-US" dirty="0" smtClean="0"/>
              <a:t>Fusion Transcripts</a:t>
            </a:r>
          </a:p>
          <a:p>
            <a:r>
              <a:rPr lang="en-US" dirty="0" smtClean="0"/>
              <a:t>RNA-editing</a:t>
            </a:r>
          </a:p>
          <a:p>
            <a:endParaRPr lang="en-US" dirty="0"/>
          </a:p>
        </p:txBody>
      </p:sp>
    </p:spTree>
    <p:extLst>
      <p:ext uri="{BB962C8B-B14F-4D97-AF65-F5344CB8AC3E}">
        <p14:creationId xmlns:p14="http://schemas.microsoft.com/office/powerpoint/2010/main" val="19242444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Tree>
    <p:extLst>
      <p:ext uri="{BB962C8B-B14F-4D97-AF65-F5344CB8AC3E}">
        <p14:creationId xmlns:p14="http://schemas.microsoft.com/office/powerpoint/2010/main" val="3125378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smtClean="0"/>
              <a:t>Reconstructed isoforms</a:t>
            </a:r>
            <a:endParaRPr lang="en-US" b="1" dirty="0"/>
          </a:p>
        </p:txBody>
      </p:sp>
    </p:spTree>
    <p:extLst>
      <p:ext uri="{BB962C8B-B14F-4D97-AF65-F5344CB8AC3E}">
        <p14:creationId xmlns:p14="http://schemas.microsoft.com/office/powerpoint/2010/main" val="30107465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smtClean="0"/>
              <a:t>What if you don’t have a high quality reference genome sequence?</a:t>
            </a:r>
            <a:endParaRPr lang="en-US" sz="2400" dirty="0"/>
          </a:p>
        </p:txBody>
      </p:sp>
    </p:spTree>
    <p:extLst>
      <p:ext uri="{BB962C8B-B14F-4D97-AF65-F5344CB8AC3E}">
        <p14:creationId xmlns:p14="http://schemas.microsoft.com/office/powerpoint/2010/main" val="21146174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Tree>
    <p:extLst>
      <p:ext uri="{BB962C8B-B14F-4D97-AF65-F5344CB8AC3E}">
        <p14:creationId xmlns:p14="http://schemas.microsoft.com/office/powerpoint/2010/main" val="3714398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13120494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smtClean="0"/>
                <a:t>Transcript A</a:t>
              </a:r>
              <a:endParaRPr lang="en-US" dirty="0"/>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smtClean="0"/>
                <a:t>Transcript B</a:t>
              </a:r>
              <a:endParaRPr lang="en-US" dirty="0"/>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smtClean="0"/>
              <a:t> Generate consensus sequence where reads overlap</a:t>
            </a:r>
            <a:endParaRPr lang="en-US"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1912465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smtClean="0"/>
              <a:t>Finding pairwise overlaps between </a:t>
            </a:r>
            <a:r>
              <a:rPr lang="en-US" sz="2400" b="1" i="1" dirty="0" smtClean="0"/>
              <a:t>n</a:t>
            </a:r>
            <a:r>
              <a:rPr lang="en-US" sz="2400" b="1" dirty="0" smtClean="0"/>
              <a:t> reads involves ~ </a:t>
            </a:r>
            <a:r>
              <a:rPr lang="en-US" sz="2400" b="1" i="1" dirty="0" smtClean="0"/>
              <a:t>n</a:t>
            </a:r>
            <a:r>
              <a:rPr lang="en-US" sz="2400" b="1" i="1" baseline="30000" dirty="0" smtClean="0"/>
              <a:t>2</a:t>
            </a:r>
            <a:r>
              <a:rPr lang="en-US" sz="2400" b="1" dirty="0" smtClean="0"/>
              <a:t> comparisons.</a:t>
            </a:r>
            <a:endParaRPr lang="en-US" sz="2400" b="1" dirty="0"/>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smtClean="0">
                <a:solidFill>
                  <a:schemeClr val="tx1">
                    <a:lumMod val="65000"/>
                    <a:lumOff val="35000"/>
                  </a:schemeClr>
                </a:solidFill>
              </a:rPr>
              <a:t>Impractical for typical RNA-</a:t>
            </a:r>
            <a:r>
              <a:rPr lang="en-US" sz="2000" b="1" i="1" dirty="0" err="1" smtClean="0">
                <a:solidFill>
                  <a:schemeClr val="tx1">
                    <a:lumMod val="65000"/>
                    <a:lumOff val="35000"/>
                  </a:schemeClr>
                </a:solidFill>
              </a:rPr>
              <a:t>Seq</a:t>
            </a:r>
            <a:r>
              <a:rPr lang="en-US" sz="2000" b="1" i="1" dirty="0" smtClean="0">
                <a:solidFill>
                  <a:schemeClr val="tx1">
                    <a:lumMod val="65000"/>
                    <a:lumOff val="35000"/>
                  </a:schemeClr>
                </a:solidFill>
              </a:rPr>
              <a:t> data (50M reads)</a:t>
            </a:r>
            <a:endParaRPr lang="en-US" sz="2000" b="1" i="1" dirty="0">
              <a:solidFill>
                <a:schemeClr val="tx1">
                  <a:lumMod val="65000"/>
                  <a:lumOff val="35000"/>
                </a:schemeClr>
              </a:solidFill>
            </a:endParaRPr>
          </a:p>
        </p:txBody>
      </p:sp>
    </p:spTree>
    <p:extLst>
      <p:ext uri="{BB962C8B-B14F-4D97-AF65-F5344CB8AC3E}">
        <p14:creationId xmlns:p14="http://schemas.microsoft.com/office/powerpoint/2010/main" val="2501786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smtClean="0"/>
              <a:t>No genome to align to…   De novo assembly required</a:t>
            </a:r>
            <a:endParaRPr lang="en-US" sz="2800" b="1" dirty="0"/>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smtClean="0"/>
              <a:t>Want to avoid </a:t>
            </a:r>
            <a:r>
              <a:rPr lang="en-US" sz="2400" b="1" i="1" dirty="0" smtClean="0"/>
              <a:t>n</a:t>
            </a:r>
            <a:r>
              <a:rPr lang="en-US" sz="2400" b="1" i="1" baseline="30000" dirty="0" smtClean="0"/>
              <a:t>2</a:t>
            </a:r>
            <a:r>
              <a:rPr lang="en-US" sz="2400" dirty="0" smtClean="0"/>
              <a:t> read alignments to define overlaps</a:t>
            </a:r>
            <a:endParaRPr lang="en-US" sz="2400" dirty="0"/>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smtClean="0"/>
              <a:t>Use a de </a:t>
            </a:r>
            <a:r>
              <a:rPr lang="en-US" sz="2800" b="1" dirty="0" err="1" smtClean="0"/>
              <a:t>Bruijn</a:t>
            </a:r>
            <a:r>
              <a:rPr lang="en-US" sz="2800" b="1" dirty="0" smtClean="0"/>
              <a:t> graph</a:t>
            </a:r>
            <a:endParaRPr lang="en-US" sz="2800" b="1" dirty="0"/>
          </a:p>
        </p:txBody>
      </p:sp>
    </p:spTree>
    <p:extLst>
      <p:ext uri="{BB962C8B-B14F-4D97-AF65-F5344CB8AC3E}">
        <p14:creationId xmlns:p14="http://schemas.microsoft.com/office/powerpoint/2010/main" val="4251793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35902695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smtClean="0"/>
              <a:t>Nodes = unique k-</a:t>
            </a:r>
            <a:r>
              <a:rPr lang="en-US" dirty="0" err="1" smtClean="0"/>
              <a:t>mers</a:t>
            </a:r>
            <a:endParaRPr lang="en-US" dirty="0" smtClean="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Tree>
    <p:extLst>
      <p:ext uri="{BB962C8B-B14F-4D97-AF65-F5344CB8AC3E}">
        <p14:creationId xmlns:p14="http://schemas.microsoft.com/office/powerpoint/2010/main" val="2591089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smtClean="0"/>
              <a:t>Traverse the graph</a:t>
            </a:r>
            <a:endParaRPr lang="en-US" b="1" dirty="0"/>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smtClean="0"/>
              <a:t>Assemble Transcript Isoforms</a:t>
            </a:r>
            <a:endParaRPr lang="en-US" b="1" dirty="0"/>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smtClean="0"/>
              <a:t>Contrasting Genome and Transcriptome </a:t>
            </a:r>
            <a:r>
              <a:rPr lang="en-US" sz="3200" b="1" i="1" dirty="0" smtClean="0"/>
              <a:t>De novo </a:t>
            </a:r>
            <a:r>
              <a:rPr lang="en-US" sz="2400" b="1" dirty="0" smtClean="0"/>
              <a:t>Assembly</a:t>
            </a:r>
            <a:endParaRPr lang="en-US" sz="2400" b="1" dirty="0"/>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smtClean="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smtClean="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smtClean="0"/>
                <a:t>Single </a:t>
              </a:r>
              <a:r>
                <a:rPr lang="en-US" sz="2000" dirty="0" err="1" smtClean="0"/>
                <a:t>contig</a:t>
              </a:r>
              <a:r>
                <a:rPr lang="en-US" sz="2000" dirty="0" smtClean="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smtClean="0"/>
                <a:t>Multiple </a:t>
              </a:r>
              <a:r>
                <a:rPr lang="en-US" sz="2000" dirty="0" err="1" smtClean="0"/>
                <a:t>contigs</a:t>
              </a:r>
              <a:r>
                <a:rPr lang="en-US" sz="2000" dirty="0" smtClean="0"/>
                <a:t> per locus (alt splicing)</a:t>
              </a:r>
              <a:endParaRPr lang="en-US" sz="2000" dirty="0"/>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smtClean="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smtClean="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smtClean="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smtClean="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341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316"/>
            <a:ext cx="8229600" cy="1143000"/>
          </a:xfrm>
        </p:spPr>
        <p:txBody>
          <a:bodyPr/>
          <a:lstStyle/>
          <a:p>
            <a:r>
              <a:rPr lang="en-US" dirty="0" smtClean="0"/>
              <a:t>Workshop Practical</a:t>
            </a:r>
            <a:endParaRPr lang="en-US" dirty="0"/>
          </a:p>
        </p:txBody>
      </p:sp>
      <p:sp>
        <p:nvSpPr>
          <p:cNvPr id="3" name="Content Placeholder 2"/>
          <p:cNvSpPr>
            <a:spLocks noGrp="1"/>
          </p:cNvSpPr>
          <p:nvPr>
            <p:ph idx="1"/>
          </p:nvPr>
        </p:nvSpPr>
        <p:spPr>
          <a:xfrm>
            <a:off x="582624" y="1725638"/>
            <a:ext cx="8229600" cy="4525963"/>
          </a:xfrm>
        </p:spPr>
        <p:txBody>
          <a:bodyPr/>
          <a:lstStyle/>
          <a:p>
            <a:r>
              <a:rPr lang="en-US" dirty="0" smtClean="0"/>
              <a:t>Genome-guided Transcript Reconstruction</a:t>
            </a:r>
          </a:p>
          <a:p>
            <a:pPr lvl="1"/>
            <a:r>
              <a:rPr lang="en-US" dirty="0" smtClean="0"/>
              <a:t>Tuxedo2 approach:   Hisat2 &amp; </a:t>
            </a:r>
            <a:r>
              <a:rPr lang="en-US" dirty="0" err="1" smtClean="0"/>
              <a:t>Stringtie</a:t>
            </a:r>
            <a:endParaRPr lang="en-US" dirty="0" smtClean="0"/>
          </a:p>
          <a:p>
            <a:pPr lvl="1"/>
            <a:endParaRPr lang="en-US" dirty="0" smtClean="0"/>
          </a:p>
          <a:p>
            <a:r>
              <a:rPr lang="en-US" dirty="0" smtClean="0"/>
              <a:t>Genome-free de novo reconstruction</a:t>
            </a:r>
          </a:p>
          <a:p>
            <a:pPr lvl="1"/>
            <a:r>
              <a:rPr lang="en-US" dirty="0" smtClean="0"/>
              <a:t>Trinity</a:t>
            </a:r>
          </a:p>
          <a:p>
            <a:pPr marL="457200" lvl="1" indent="0">
              <a:buNone/>
            </a:pPr>
            <a:endParaRPr lang="en-US" dirty="0"/>
          </a:p>
        </p:txBody>
      </p:sp>
      <p:sp>
        <p:nvSpPr>
          <p:cNvPr id="4" name="TextBox 3"/>
          <p:cNvSpPr txBox="1"/>
          <p:nvPr/>
        </p:nvSpPr>
        <p:spPr>
          <a:xfrm>
            <a:off x="1269893" y="5017572"/>
            <a:ext cx="6571004" cy="1323439"/>
          </a:xfrm>
          <a:prstGeom prst="rect">
            <a:avLst/>
          </a:prstGeom>
          <a:noFill/>
          <a:ln>
            <a:solidFill>
              <a:schemeClr val="tx1"/>
            </a:solidFill>
          </a:ln>
        </p:spPr>
        <p:txBody>
          <a:bodyPr wrap="none" rtlCol="0">
            <a:spAutoFit/>
          </a:bodyPr>
          <a:lstStyle/>
          <a:p>
            <a:r>
              <a:rPr lang="en-US" sz="2000" dirty="0" smtClean="0"/>
              <a:t>To begin, visit</a:t>
            </a:r>
            <a:r>
              <a:rPr lang="en-US" sz="2000" dirty="0"/>
              <a:t>: </a:t>
            </a:r>
            <a:r>
              <a:rPr lang="en-US" sz="2000" dirty="0" smtClean="0"/>
              <a:t/>
            </a:r>
            <a:br>
              <a:rPr lang="en-US" sz="2000" dirty="0" smtClean="0"/>
            </a:br>
            <a:r>
              <a:rPr lang="en-US" sz="2000" dirty="0" smtClean="0"/>
              <a:t/>
            </a:r>
            <a:br>
              <a:rPr lang="en-US" sz="2000" dirty="0" smtClean="0"/>
            </a:br>
            <a:r>
              <a:rPr lang="en-US" sz="2000" dirty="0" smtClean="0"/>
              <a:t> </a:t>
            </a:r>
            <a:r>
              <a:rPr lang="en-US" sz="2000" dirty="0">
                <a:hlinkClick r:id="rId2"/>
              </a:rPr>
              <a:t>https://github.com/trinityrnaseq/CSHLadvSeqTech2017/</a:t>
            </a:r>
            <a:r>
              <a:rPr lang="en-US" sz="2000" dirty="0" smtClean="0">
                <a:hlinkClick r:id="rId2"/>
              </a:rPr>
              <a:t>wiki</a:t>
            </a:r>
            <a:endParaRPr lang="en-US" sz="2000" dirty="0" smtClean="0"/>
          </a:p>
          <a:p>
            <a:endParaRPr lang="en-US" sz="2000" dirty="0"/>
          </a:p>
        </p:txBody>
      </p:sp>
    </p:spTree>
    <p:extLst>
      <p:ext uri="{BB962C8B-B14F-4D97-AF65-F5344CB8AC3E}">
        <p14:creationId xmlns:p14="http://schemas.microsoft.com/office/powerpoint/2010/main" val="70434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smtClean="0"/>
              <a:t>RNA-</a:t>
            </a:r>
            <a:r>
              <a:rPr lang="en-US" sz="3200" dirty="0" err="1" smtClean="0"/>
              <a:t>Seq</a:t>
            </a:r>
            <a:r>
              <a:rPr lang="en-US" sz="3200" dirty="0" smtClean="0"/>
              <a:t> Challenge: Transcript Reconstruction</a:t>
            </a:r>
            <a:endParaRPr lang="en-US" sz="3200"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smtClean="0">
                <a:solidFill>
                  <a:srgbClr val="660066"/>
                </a:solidFill>
              </a:rPr>
              <a:t>(~ 75 to 150 b reads, SE or PE)</a:t>
            </a:r>
            <a:endParaRPr lang="en-US" b="1" i="1" dirty="0">
              <a:solidFill>
                <a:srgbClr val="660066"/>
              </a:solidFill>
            </a:endParaRPr>
          </a:p>
        </p:txBody>
      </p:sp>
    </p:spTree>
    <p:extLst>
      <p:ext uri="{BB962C8B-B14F-4D97-AF65-F5344CB8AC3E}">
        <p14:creationId xmlns:p14="http://schemas.microsoft.com/office/powerpoint/2010/main" val="11311836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14859</TotalTime>
  <Words>4318</Words>
  <Application>Microsoft Macintosh PowerPoint</Application>
  <PresentationFormat>On-screen Show (4:3)</PresentationFormat>
  <Paragraphs>555</Paragraphs>
  <Slides>55</Slides>
  <Notes>50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Transcriptome Assembly  CSHL SEQTEC 2017</vt:lpstr>
      <vt:lpstr>PowerPoint Presentation</vt:lpstr>
      <vt:lpstr>RNA-Seq Empowers Many Facets of Biological Investigations</vt:lpstr>
      <vt:lpstr>PowerPoint Presentation</vt:lpstr>
      <vt:lpstr>PowerPoint Presentation</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Approach to  De novo RNA-Seq Assembly Using De Bruijn Graphs</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Workshop Practical</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cp:lastModifiedBy>
  <cp:revision>641</cp:revision>
  <cp:lastPrinted>2012-10-25T15:15:08Z</cp:lastPrinted>
  <dcterms:created xsi:type="dcterms:W3CDTF">2012-10-21T21:15:39Z</dcterms:created>
  <dcterms:modified xsi:type="dcterms:W3CDTF">2017-11-12T18:56:54Z</dcterms:modified>
</cp:coreProperties>
</file>